
<file path=[Content_Types].xml><?xml version="1.0" encoding="utf-8"?>
<Types xmlns="http://schemas.openxmlformats.org/package/2006/content-types">
  <Default Extension="jpg" ContentType="image/jpe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png" ContentType="image/png"/>
  <Default Extension="wmf" ContentType="image/x-wmf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5.xml" ContentType="application/vnd.openxmlformats-officedocument.presentationml.slideLayout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1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4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6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8.xml" ContentType="application/vnd.openxmlformats-officedocument.presentationml.slid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removePersonalInfoOnSave="1" saveSubsetFonts="1">
  <p:sldMasterIdLst>
    <p:sldMasterId id="2147483648" r:id="rId1"/>
  </p:sldMasterIdLst>
  <p:notesMasterIdLst>
    <p:notesMasterId r:id="rId12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88163" cy="10020300"/>
  <p:defaultTextStyle>
    <a:defPPr>
      <a:defRPr lang="fr-FR"/>
    </a:defPPr>
    <a:lvl1pPr algn="l" rtl="0">
      <a:spcBef>
        <a:spcPts val="0"/>
      </a:spcBef>
      <a:spcAft>
        <a:spcPts val="0"/>
      </a:spcAft>
      <a:defRPr sz="2400">
        <a:solidFill>
          <a:schemeClr val="tx1"/>
        </a:solidFill>
        <a:latin typeface="Times New Roman"/>
        <a:ea typeface="+mn-ea"/>
        <a:cs typeface="+mn-cs"/>
      </a:defRPr>
    </a:lvl1pPr>
    <a:lvl2pPr marL="457200" algn="l" rtl="0">
      <a:spcBef>
        <a:spcPts val="0"/>
      </a:spcBef>
      <a:spcAft>
        <a:spcPts val="0"/>
      </a:spcAft>
      <a:defRPr sz="2400">
        <a:solidFill>
          <a:schemeClr val="tx1"/>
        </a:solidFill>
        <a:latin typeface="Times New Roman"/>
        <a:ea typeface="+mn-ea"/>
        <a:cs typeface="+mn-cs"/>
      </a:defRPr>
    </a:lvl2pPr>
    <a:lvl3pPr marL="914400" algn="l" rtl="0">
      <a:spcBef>
        <a:spcPts val="0"/>
      </a:spcBef>
      <a:spcAft>
        <a:spcPts val="0"/>
      </a:spcAft>
      <a:defRPr sz="24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>
      <a:spcBef>
        <a:spcPts val="0"/>
      </a:spcBef>
      <a:spcAft>
        <a:spcPts val="0"/>
      </a:spcAft>
      <a:defRPr sz="24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>
      <a:spcBef>
        <a:spcPts val="0"/>
      </a:spcBef>
      <a:spcAft>
        <a:spcPts val="0"/>
      </a:spcAft>
      <a:defRPr sz="24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>
      <a:defRPr sz="24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>
      <a:defRPr sz="24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>
      <a:defRPr sz="24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>
      <a:defRPr sz="2400">
        <a:solidFill>
          <a:schemeClr val="tx1"/>
        </a:solidFill>
        <a:latin typeface="Times New Roman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65" d="100"/>
          <a:sy n="65" d="100"/>
        </p:scale>
        <p:origin x="1228" y="48"/>
      </p:cViewPr>
      <p:guideLst>
        <p:guide pos="2160" orient="horz"/>
        <p:guide pos="2880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 /><Relationship Id="rId14" Type="http://schemas.openxmlformats.org/officeDocument/2006/relationships/tableStyles" Target="tableStyles.xml" /><Relationship Id="rId15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Pr shadeToTitle="0">
        <a:solidFill>
          <a:schemeClr val="bg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74012703" name="Rectangle 2"/>
          <p:cNvSpPr>
            <a:spLocks noChangeArrowheads="1" noGrp="1"/>
          </p:cNvSpPr>
          <p:nvPr>
            <p:ph type="hdr" sz="quarter"/>
          </p:nvPr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/>
          </a:bodyPr>
          <a:lstStyle>
            <a:lvl1pPr>
              <a:defRPr sz="13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99375623" name="Rectangle 3"/>
          <p:cNvSpPr>
            <a:spLocks noChangeArrowheads="1" noGrp="1"/>
          </p:cNvSpPr>
          <p:nvPr>
            <p:ph type="dt" idx="1"/>
          </p:nvPr>
        </p:nvSpPr>
        <p:spPr bwMode="auto">
          <a:xfrm>
            <a:off x="3903663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/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67476144" name="Rectangle 4"/>
          <p:cNvSpPr>
            <a:spLocks noChangeArrowheads="1" noChangeAspect="1" noGrp="1" noRot="1" noTextEdit="1"/>
          </p:cNvSpPr>
          <p:nvPr>
            <p:ph type="sldImg" idx="2"/>
          </p:nvPr>
        </p:nvSpPr>
        <p:spPr bwMode="auto">
          <a:xfrm>
            <a:off x="939800" y="750888"/>
            <a:ext cx="5008562" cy="37576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8443719" name="Rectangle 5"/>
          <p:cNvSpPr>
            <a:spLocks noChangeArrowheads="1" noGrp="1"/>
          </p:cNvSpPr>
          <p:nvPr>
            <p:ph type="body" sz="quarter" idx="3"/>
          </p:nvPr>
        </p:nvSpPr>
        <p:spPr bwMode="auto">
          <a:xfrm>
            <a:off x="919163" y="4759325"/>
            <a:ext cx="5049837" cy="451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/>
          </a:bodyPr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619956395" name="Rectangle 6"/>
          <p:cNvSpPr>
            <a:spLocks noChangeArrowheads="1" noGrp="1"/>
          </p:cNvSpPr>
          <p:nvPr>
            <p:ph type="ftr" sz="quarter" idx="4"/>
          </p:nvPr>
        </p:nvSpPr>
        <p:spPr bwMode="auto">
          <a:xfrm>
            <a:off x="0" y="951865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/>
          </a:bodyPr>
          <a:lstStyle>
            <a:lvl1pPr>
              <a:defRPr sz="13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54630805" name="Rectangle 7"/>
          <p:cNvSpPr>
            <a:spLocks noChangeArrowheads="1" noGrp="1"/>
          </p:cNvSpPr>
          <p:nvPr>
            <p:ph type="sldNum" sz="quarter" idx="5"/>
          </p:nvPr>
        </p:nvSpPr>
        <p:spPr bwMode="auto">
          <a:xfrm>
            <a:off x="3903663" y="951865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/>
          </a:bodyPr>
          <a:lstStyle>
            <a:lvl1pPr algn="r">
              <a:defRPr sz="1300"/>
            </a:lvl1pPr>
          </a:lstStyle>
          <a:p>
            <a:pPr>
              <a:defRPr/>
            </a:pPr>
            <a:fld id="{682E6792-A670-409F-94B9-22C9D5D8ECA5}" type="slidenum">
              <a:rPr lang="fr-FR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>
      <a:spcBef>
        <a:spcPts val="0"/>
      </a:spcBef>
      <a:spcAft>
        <a:spcPts val="0"/>
      </a:spcAft>
      <a:defRPr sz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>
      <a:spcBef>
        <a:spcPts val="0"/>
      </a:spcBef>
      <a:spcAft>
        <a:spcPts val="0"/>
      </a:spcAft>
      <a:defRPr sz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>
      <a:spcBef>
        <a:spcPts val="0"/>
      </a:spcBef>
      <a:spcAft>
        <a:spcPts val="0"/>
      </a:spcAft>
      <a:defRPr sz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>
      <a:spcBef>
        <a:spcPts val="0"/>
      </a:spcBef>
      <a:spcAft>
        <a:spcPts val="0"/>
      </a:spcAft>
      <a:defRPr sz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>
      <a:spcBef>
        <a:spcPts val="0"/>
      </a:spcBef>
      <a:spcAft>
        <a:spcPts val="0"/>
      </a:spcAft>
      <a:defRPr sz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 ?>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 ?>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 ?>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 ?>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 ?>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 ?>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33238299" name="Rectangle 7"/>
          <p:cNvSpPr>
            <a:spLocks noChangeArrowheads="1" noGrp="1"/>
          </p:cNvSpPr>
          <p:nvPr>
            <p:ph type="sldNum" sz="quarter" idx="5"/>
          </p:nvPr>
        </p:nvSpPr>
        <p:spPr bwMode="auto">
          <a:prstGeom prst="rect">
            <a:avLst/>
          </a:prstGeom>
          <a:noFill/>
          <a:ln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Times New Roman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Times New Roman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Times New Roman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Times New Roman"/>
              </a:defRPr>
            </a:lvl9pPr>
          </a:lstStyle>
          <a:p>
            <a:pPr>
              <a:defRPr/>
            </a:pPr>
            <a:fld id="{05B78CD8-9E11-4884-BB70-E398168C082B}" type="slidenum">
              <a:rPr lang="fr-FR" sz="1300"/>
              <a:t>1</a:t>
            </a:fld>
            <a:endParaRPr lang="fr-FR" sz="1300"/>
          </a:p>
        </p:txBody>
      </p:sp>
      <p:sp>
        <p:nvSpPr>
          <p:cNvPr id="644995635" name="Rectangle 2"/>
          <p:cNvSpPr>
            <a:spLocks noChangeArrowheads="1" noChangeAspect="1" noGrp="1" noRot="1" noTextEdit="1"/>
          </p:cNvSpPr>
          <p:nvPr>
            <p:ph type="sldImg"/>
          </p:nvPr>
        </p:nvSpPr>
        <p:spPr bwMode="auto">
          <a:xfrm>
            <a:off x="941388" y="749300"/>
            <a:ext cx="5010149" cy="3759200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1065577401" name="Rectangle 3"/>
          <p:cNvSpPr>
            <a:spLocks noChangeArrowheads="1" noGrp="1"/>
          </p:cNvSpPr>
          <p:nvPr>
            <p:ph type="body" idx="1"/>
          </p:nvPr>
        </p:nvSpPr>
        <p:spPr bwMode="auto">
          <a:xfrm>
            <a:off x="919163" y="4757738"/>
            <a:ext cx="5049837" cy="45132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598" tIns="48298" rIns="96598" bIns="48298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BC26179-878D-FEBA-EACB-8337DDEDBF02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275139A-A470-E887-8DFC-9A4AF32B80C1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B66CC59-B291-0A8D-2650-5800EBD1FB15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603B1EE-4F8A-3AEE-06EB-A5B2C6719B5B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AD4FC6B-98E7-6831-5D99-00BD4B2F2F74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839E2AD-AD85-09EE-3424-017366ABA823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BE8BF02-4FB7-E3C2-142D-EBE944BE13AC}" type="slidenum">
              <a:rPr/>
              <a:t/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itle" userDrawn="1">
  <p:cSld name="Diapositive de tit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0188707" name="Titre 1"/>
          <p:cNvSpPr>
            <a:spLocks noGrp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FR"/>
              <a:t>Cliquez pour modifier le style du titre</a:t>
            </a:r>
            <a:endParaRPr/>
          </a:p>
        </p:txBody>
      </p:sp>
      <p:sp>
        <p:nvSpPr>
          <p:cNvPr id="258457364" name="Sous-titre 2"/>
          <p:cNvSpPr>
            <a:spLocks noGrp="1"/>
          </p:cNvSpPr>
          <p:nvPr>
            <p:ph type="subTitle" idx="1"/>
          </p:nvPr>
        </p:nvSpPr>
        <p:spPr bwMode="auto">
          <a:xfrm>
            <a:off x="1371600" y="3886200"/>
            <a:ext cx="6400800" cy="175259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>
              <a:defRPr/>
            </a:pPr>
            <a:r>
              <a:rPr lang="fr-FR"/>
              <a:t>Cliquez pour modifier le style des sous-titres du masque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vertTx" userDrawn="1">
  <p:cSld name="Titre et texte vertic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47967330" name="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FR"/>
              <a:t>Cliquez pour modifier le style du titre</a:t>
            </a:r>
            <a:endParaRPr/>
          </a:p>
        </p:txBody>
      </p:sp>
      <p:sp>
        <p:nvSpPr>
          <p:cNvPr id="896866086" name="Espace réservé du texte vertical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vertTitleAndTx" userDrawn="1">
  <p:cSld name="Titre vertical et tex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73372514" name="Titre vertical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pPr>
              <a:defRPr/>
            </a:pPr>
            <a:r>
              <a:rPr lang="fr-FR"/>
              <a:t>Cliquez pour modifier le style du titre</a:t>
            </a:r>
            <a:endParaRPr/>
          </a:p>
        </p:txBody>
      </p:sp>
      <p:sp>
        <p:nvSpPr>
          <p:cNvPr id="1240269913" name="Espace réservé du texte vertical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objOnly" userDrawn="1">
  <p:cSld name="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66155195" name="Espace réservé du contenu 1"/>
          <p:cNvSpPr>
            <a:spLocks noGrp="1"/>
          </p:cNvSpPr>
          <p:nvPr>
            <p:ph/>
          </p:nvPr>
        </p:nvSpPr>
        <p:spPr bwMode="auto"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obj" userDrawn="1">
  <p:cSld name="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37984133" name="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FR"/>
              <a:t>Cliquez pour modifier le style du titre</a:t>
            </a:r>
            <a:endParaRPr/>
          </a:p>
        </p:txBody>
      </p:sp>
      <p:sp>
        <p:nvSpPr>
          <p:cNvPr id="1843832732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secHead" userDrawn="1">
  <p:cSld name="Titre de sec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73151965" name="Titre 1"/>
          <p:cNvSpPr>
            <a:spLocks noGrp="1"/>
          </p:cNvSpPr>
          <p:nvPr>
            <p:ph type="title"/>
          </p:nvPr>
        </p:nvSpPr>
        <p:spPr bwMode="auto"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fr-FR"/>
              <a:t>Cliquez pour modifier le style du titre</a:t>
            </a:r>
            <a:endParaRPr/>
          </a:p>
        </p:txBody>
      </p:sp>
      <p:sp>
        <p:nvSpPr>
          <p:cNvPr id="1018072382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woObj" userDrawn="1">
  <p:cSld name="Deux contenu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0819157" name="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FR"/>
              <a:t>Cliquez pour modifier le style du titre</a:t>
            </a:r>
            <a:endParaRPr/>
          </a:p>
        </p:txBody>
      </p:sp>
      <p:sp>
        <p:nvSpPr>
          <p:cNvPr id="793663749" name="Espace réservé du contenu 2"/>
          <p:cNvSpPr>
            <a:spLocks noGrp="1"/>
          </p:cNvSpPr>
          <p:nvPr>
            <p:ph sz="half" idx="1"/>
          </p:nvPr>
        </p:nvSpPr>
        <p:spPr bwMode="auto"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469140728" name="Espace réservé du contenu 3"/>
          <p:cNvSpPr>
            <a:spLocks noGrp="1"/>
          </p:cNvSpPr>
          <p:nvPr>
            <p:ph sz="half" idx="2"/>
          </p:nvPr>
        </p:nvSpPr>
        <p:spPr bwMode="auto"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woTxTwoObj" userDrawn="1">
  <p:cSld name="Compara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79137880" name="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Cliquez pour modifier le style du titre</a:t>
            </a:r>
            <a:endParaRPr/>
          </a:p>
        </p:txBody>
      </p:sp>
      <p:sp>
        <p:nvSpPr>
          <p:cNvPr id="2143631699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  <p:sp>
        <p:nvSpPr>
          <p:cNvPr id="1888325069" name="Espace réservé du contenu 3"/>
          <p:cNvSpPr>
            <a:spLocks noGrp="1"/>
          </p:cNvSpPr>
          <p:nvPr>
            <p:ph sz="half" idx="2"/>
          </p:nvPr>
        </p:nvSpPr>
        <p:spPr bwMode="auto"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1434403513" name="Espace réservé du texte 4"/>
          <p:cNvSpPr>
            <a:spLocks noGrp="1"/>
          </p:cNvSpPr>
          <p:nvPr>
            <p:ph type="body" sz="quarter" idx="3"/>
          </p:nvPr>
        </p:nvSpPr>
        <p:spPr bwMode="auto"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  <p:sp>
        <p:nvSpPr>
          <p:cNvPr id="1637359598" name="Espace réservé du contenu 5"/>
          <p:cNvSpPr>
            <a:spLocks noGrp="1"/>
          </p:cNvSpPr>
          <p:nvPr>
            <p:ph sz="quarter" idx="4"/>
          </p:nvPr>
        </p:nvSpPr>
        <p:spPr bwMode="auto"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itleOnly" userDrawn="1">
  <p:cSld name="Titre seu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75041124" name="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FR"/>
              <a:t>Cliquez pour modifier le style du titre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blank" userDrawn="1">
  <p:cSld name="V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objTx" userDrawn="1">
  <p:cSld name="Contenu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07295469" name="Titre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fr-FR"/>
              <a:t>Cliquez pour modifier le style du titre</a:t>
            </a:r>
            <a:endParaRPr/>
          </a:p>
        </p:txBody>
      </p:sp>
      <p:sp>
        <p:nvSpPr>
          <p:cNvPr id="1233452971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684768850" name="Espace réservé du texte 3"/>
          <p:cNvSpPr>
            <a:spLocks noGrp="1"/>
          </p:cNvSpPr>
          <p:nvPr>
            <p:ph type="body" sz="half" idx="2"/>
          </p:nvPr>
        </p:nvSpPr>
        <p:spPr bwMode="auto"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picTx" userDrawn="1">
  <p:cSld name="Image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69211082" name="Titre 1"/>
          <p:cNvSpPr>
            <a:spLocks noGrp="1"/>
          </p:cNvSpPr>
          <p:nvPr>
            <p:ph type="title"/>
          </p:nvPr>
        </p:nvSpPr>
        <p:spPr bwMode="auto"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fr-FR"/>
              <a:t>Cliquez pour modifier le style du titre</a:t>
            </a:r>
            <a:endParaRPr/>
          </a:p>
        </p:txBody>
      </p:sp>
      <p:sp>
        <p:nvSpPr>
          <p:cNvPr id="1149807207" name="Espace réservé pour une image  2"/>
          <p:cNvSpPr>
            <a:spLocks noGrp="1"/>
          </p:cNvSpPr>
          <p:nvPr>
            <p:ph type="pic" idx="1"/>
          </p:nvPr>
        </p:nvSpPr>
        <p:spPr bwMode="auto"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endParaRPr lang="fr-FR"/>
          </a:p>
        </p:txBody>
      </p:sp>
      <p:sp>
        <p:nvSpPr>
          <p:cNvPr id="1912624507" name="Espace réservé du texte 3"/>
          <p:cNvSpPr>
            <a:spLocks noGrp="1"/>
          </p:cNvSpPr>
          <p:nvPr>
            <p:ph type="body" sz="half" idx="2"/>
          </p:nvPr>
        </p:nvSpPr>
        <p:spPr bwMode="auto"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chemeClr val="bg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Times New Roman"/>
        </a:defRPr>
      </a:lvl2pPr>
      <a:lvl3pPr algn="ctr" rtl="0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Times New Roman"/>
        </a:defRPr>
      </a:lvl3pPr>
      <a:lvl4pPr algn="ctr" rtl="0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Times New Roman"/>
        </a:defRPr>
      </a:lvl4pPr>
      <a:lvl5pPr algn="ctr" rtl="0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Times New Roman"/>
        </a:defRPr>
      </a:lvl5pPr>
      <a:lvl6pPr marL="457200" algn="ctr" rtl="0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Times New Roman"/>
        </a:defRPr>
      </a:lvl6pPr>
      <a:lvl7pPr marL="914400" algn="ctr" rtl="0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Times New Roman"/>
        </a:defRPr>
      </a:lvl7pPr>
      <a:lvl8pPr marL="1371600" algn="ctr" rtl="0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Times New Roman"/>
        </a:defRPr>
      </a:lvl8pPr>
      <a:lvl9pPr marL="1828800" algn="ctr" rtl="0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>
        <a:spcBef>
          <a:spcPts val="0"/>
        </a:spcBef>
        <a:spcAft>
          <a:spcPts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>
        <a:spcBef>
          <a:spcPts val="0"/>
        </a:spcBef>
        <a:spcAft>
          <a:spcPts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>
        <a:spcBef>
          <a:spcPts val="0"/>
        </a:spcBef>
        <a:spcAft>
          <a:spcPts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>
        <a:spcBef>
          <a:spcPts val="0"/>
        </a:spcBef>
        <a:spcAft>
          <a:spcPts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>
        <a:spcBef>
          <a:spcPts val="0"/>
        </a:spcBef>
        <a:spcAft>
          <a:spcPts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>
        <a:spcBef>
          <a:spcPts val="0"/>
        </a:spcBef>
        <a:spcAft>
          <a:spcPts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>
        <a:spcBef>
          <a:spcPts val="0"/>
        </a:spcBef>
        <a:spcAft>
          <a:spcPts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>
        <a:spcBef>
          <a:spcPts val="0"/>
        </a:spcBef>
        <a:spcAft>
          <a:spcPts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>
        <a:spcBef>
          <a:spcPts val="0"/>
        </a:spcBef>
        <a:spcAft>
          <a:spcPts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24471802" name="Rectangle 4"/>
          <p:cNvSpPr>
            <a:spLocks noChangeArrowheads="1"/>
          </p:cNvSpPr>
          <p:nvPr/>
        </p:nvSpPr>
        <p:spPr bwMode="auto">
          <a:xfrm>
            <a:off x="130816" y="150892"/>
            <a:ext cx="8882369" cy="129266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endParaRPr lang="fr-FR" sz="1600">
              <a:solidFill>
                <a:srgbClr val="FF0000"/>
              </a:solidFill>
              <a:latin typeface="Open Sans"/>
              <a:ea typeface="Open Sans"/>
              <a:cs typeface="Open Sans"/>
            </a:endParaRPr>
          </a:p>
          <a:p>
            <a:pPr algn="ctr">
              <a:defRPr/>
            </a:pPr>
            <a:endParaRPr lang="fr-FR" sz="1600">
              <a:solidFill>
                <a:srgbClr val="FF0000"/>
              </a:solidFill>
              <a:latin typeface="Open Sans"/>
              <a:ea typeface="Open Sans"/>
              <a:cs typeface="Open Sans"/>
            </a:endParaRPr>
          </a:p>
          <a:p>
            <a:pPr algn="ctr">
              <a:defRPr/>
            </a:pPr>
            <a:endParaRPr lang="fr-FR" sz="1200">
              <a:latin typeface="Open Sans"/>
              <a:ea typeface="Open Sans"/>
              <a:cs typeface="Open Sans"/>
            </a:endParaRPr>
          </a:p>
          <a:p>
            <a:pPr algn="ctr">
              <a:defRPr/>
            </a:pPr>
            <a:r>
              <a:rPr lang="fr-FR" sz="1800" b="1">
                <a:latin typeface="Open Sans"/>
                <a:ea typeface="Open Sans"/>
                <a:cs typeface="Open Sans"/>
              </a:rPr>
              <a:t>Compétence Architecture et Architecture du Patrimoine</a:t>
            </a:r>
            <a:endParaRPr/>
          </a:p>
          <a:p>
            <a:pPr algn="ctr">
              <a:defRPr/>
            </a:pPr>
            <a:r>
              <a:rPr lang="fr-FR" sz="1600">
                <a:latin typeface="Open Sans"/>
                <a:ea typeface="Open Sans"/>
                <a:cs typeface="Open Sans"/>
              </a:rPr>
              <a:t>Fiches descriptives avec représentation visuelle , graphique des principales réalisations </a:t>
            </a:r>
            <a:endParaRPr/>
          </a:p>
        </p:txBody>
      </p:sp>
      <p:sp>
        <p:nvSpPr>
          <p:cNvPr id="954933901" name="ZoneTexte 2"/>
          <p:cNvSpPr txBox="1">
            <a:spLocks noChangeArrowheads="1"/>
          </p:cNvSpPr>
          <p:nvPr/>
        </p:nvSpPr>
        <p:spPr bwMode="auto">
          <a:xfrm>
            <a:off x="130815" y="188640"/>
            <a:ext cx="8882369" cy="24622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Times New Roman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Times New Roman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Times New Roman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Times New Roman"/>
              </a:defRPr>
            </a:lvl9pPr>
          </a:lstStyle>
          <a:p>
            <a:pPr algn="ctr">
              <a:defRPr/>
            </a:pPr>
            <a:r>
              <a:rPr lang="fr-FR" sz="1000">
                <a:latin typeface="Open Sans"/>
                <a:ea typeface="Open Sans"/>
                <a:cs typeface="Open Sans"/>
              </a:rPr>
              <a:t>Accord-cadre </a:t>
            </a:r>
            <a:r>
              <a:rPr lang="fr-FR" sz="1000">
                <a:latin typeface="Open Sans"/>
                <a:ea typeface="Open Sans"/>
                <a:cs typeface="Open Sans"/>
              </a:rPr>
              <a:t>de MOE </a:t>
            </a:r>
            <a:r>
              <a:rPr lang="fr-FR" sz="1000">
                <a:latin typeface="Open Sans"/>
                <a:ea typeface="Open Sans"/>
                <a:cs typeface="Open Sans"/>
              </a:rPr>
              <a:t>réutilisation de l’ancienne chaufferie de la Doua</a:t>
            </a:r>
            <a:endParaRPr/>
          </a:p>
        </p:txBody>
      </p:sp>
      <p:sp>
        <p:nvSpPr>
          <p:cNvPr id="1697133127" name="ZoneTexte 3"/>
          <p:cNvSpPr txBox="1">
            <a:spLocks noChangeArrowheads="1"/>
          </p:cNvSpPr>
          <p:nvPr/>
        </p:nvSpPr>
        <p:spPr bwMode="auto">
          <a:xfrm>
            <a:off x="323527" y="1772815"/>
            <a:ext cx="8561393" cy="8233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Times New Roman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Times New Roman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Times New Roman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Times New Roman"/>
              </a:defRPr>
            </a:lvl9pPr>
          </a:lstStyle>
          <a:p>
            <a:pPr>
              <a:defRPr/>
            </a:pPr>
            <a:r>
              <a:rPr lang="fr-FR" sz="1600">
                <a:solidFill>
                  <a:srgbClr val="FF0000"/>
                </a:solidFill>
                <a:latin typeface="Open Sans"/>
                <a:cs typeface="Open Sans"/>
              </a:rPr>
              <a:t>.. </a:t>
            </a:r>
            <a:r>
              <a:rPr lang="fr-FR" sz="1600" u="sng">
                <a:solidFill>
                  <a:srgbClr val="FF0000"/>
                </a:solidFill>
                <a:latin typeface="Open Sans"/>
                <a:cs typeface="Open Sans"/>
              </a:rPr>
              <a:t>Pages 1 à 8 – Sélection de 7</a:t>
            </a:r>
            <a:r>
              <a:rPr lang="fr-FR" sz="1600" b="1" u="sng">
                <a:solidFill>
                  <a:srgbClr val="FF0000"/>
                </a:solidFill>
                <a:latin typeface="Open Sans"/>
                <a:cs typeface="Open Sans"/>
              </a:rPr>
              <a:t> références</a:t>
            </a:r>
            <a:endParaRPr/>
          </a:p>
          <a:p>
            <a:pPr>
              <a:defRPr/>
            </a:pPr>
            <a:r>
              <a:rPr lang="fr-FR" sz="1600" b="1" u="sng">
                <a:solidFill>
                  <a:srgbClr val="FF0000"/>
                </a:solidFill>
                <a:latin typeface="Open Sans"/>
                <a:cs typeface="Open Sans"/>
              </a:rPr>
              <a:t>Dont 4 projets de réhabilitation lourdes et transitoires, 1 projet neuf et 2 relatives à l’architecture  du patrimoine</a:t>
            </a:r>
            <a:endParaRPr lang="fr-FR" sz="1600" u="sng">
              <a:solidFill>
                <a:srgbClr val="FF0000"/>
              </a:solidFill>
              <a:latin typeface="Open Sans"/>
              <a:cs typeface="Open Sans"/>
            </a:endParaRPr>
          </a:p>
        </p:txBody>
      </p:sp>
      <p:sp>
        <p:nvSpPr>
          <p:cNvPr id="1046281048" name="ZoneTexte 3"/>
          <p:cNvSpPr txBox="1">
            <a:spLocks noChangeArrowheads="1"/>
          </p:cNvSpPr>
          <p:nvPr/>
        </p:nvSpPr>
        <p:spPr bwMode="auto">
          <a:xfrm>
            <a:off x="208487" y="6010168"/>
            <a:ext cx="8640762" cy="5847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Times New Roman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Times New Roman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Times New Roman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Times New Roman"/>
              </a:defRPr>
            </a:lvl9pPr>
          </a:lstStyle>
          <a:p>
            <a:pPr algn="ctr">
              <a:defRPr/>
            </a:pPr>
            <a:r>
              <a:rPr lang="fr-FR" sz="1600" i="1">
                <a:solidFill>
                  <a:srgbClr val="FF0000"/>
                </a:solidFill>
                <a:latin typeface="Open Sans"/>
                <a:cs typeface="Open Sans"/>
              </a:rPr>
              <a:t>Nota : il est attendu du candidat qu’il emploie ce document pour présenter sa sélection de 7 références. </a:t>
            </a:r>
            <a:endParaRPr/>
          </a:p>
        </p:txBody>
      </p:sp>
      <p:pic>
        <p:nvPicPr>
          <p:cNvPr id="778073797" name="Image 2"/>
          <p:cNvPicPr>
            <a:picLocks noChangeAspect="1"/>
          </p:cNvPicPr>
          <p:nvPr/>
        </p:nvPicPr>
        <p:blipFill rotWithShape="1">
          <a:blip r:embed="rId3"/>
          <a:stretch/>
        </p:blipFill>
        <p:spPr bwMode="auto">
          <a:xfrm>
            <a:off x="208487" y="188640"/>
            <a:ext cx="982793" cy="4996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395401903" name="Tableau 3"/>
          <p:cNvGraphicFramePr>
            <a:graphicFrameLocks xmlns:a="http://schemas.openxmlformats.org/drawingml/2006/main" noGrp="1"/>
          </p:cNvGraphicFramePr>
          <p:nvPr/>
        </p:nvGraphicFramePr>
        <p:xfrm rot="0">
          <a:off x="251520" y="5373216"/>
          <a:ext cx="8712968" cy="1231007"/>
        </p:xfrm>
        <a:graphic>
          <a:graphicData uri="http://schemas.openxmlformats.org/drawingml/2006/table">
            <a:tbl>
              <a:tblPr firstRow="0" firstCol="0" lastRow="0" lastCol="0" bandRow="0" bandCol="0"/>
              <a:tblGrid>
                <a:gridCol w="216025"/>
                <a:gridCol w="1141789"/>
                <a:gridCol w="2055002"/>
                <a:gridCol w="1161811"/>
                <a:gridCol w="1673545"/>
                <a:gridCol w="1161810"/>
                <a:gridCol w="1302986"/>
              </a:tblGrid>
              <a:tr h="288032">
                <a:tc rowSpan="4">
                  <a:txBody>
                    <a:bodyPr/>
                    <a:p>
                      <a:pPr algn="ctr">
                        <a:defRPr/>
                      </a:pP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</a:rPr>
                        <a:t>1</a:t>
                      </a:r>
                      <a:endParaRPr/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INTITULE  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DCE6F1"/>
                    </a:solidFill>
                  </a:tcPr>
                </a:tc>
                <a:tc gridSpan="5">
                  <a:txBody>
                    <a:bodyPr/>
                    <a:p>
                      <a:pPr marL="0" marR="0" lvl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fr-FR" sz="1000" b="1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190500">
                <a:tc vMerge="1">
                  <a:txBody>
                    <a:bodyPr/>
                    <a:p>
                      <a:pPr algn="l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 algn="ctr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MAÎTRE D’OUVRAGE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endParaRPr lang="fr-FR" sz="1000" b="0" i="0" u="none" strike="noStrike">
                        <a:solidFill>
                          <a:schemeClr val="tx1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SURFACE</a:t>
                      </a:r>
                      <a:endParaRPr/>
                    </a:p>
                    <a:p>
                      <a:pPr algn="ctr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(m² SU ou SDP)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</a:rPr>
                        <a:t> 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 b="0" i="0" u="none" strike="noStrike" cap="all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Campus universitaire 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oui</a:t>
                      </a:r>
                      <a:r>
                        <a:rPr lang="fr-FR" sz="1000" b="1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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non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</a:t>
                      </a:r>
                      <a:r>
                        <a:rPr lang="fr-FR" sz="1000" b="1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 </a:t>
                      </a:r>
                      <a:endParaRPr lang="fr-FR" sz="1000" b="1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</a:tr>
              <a:tr h="209550">
                <a:tc vMerge="1"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vert="vert27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 algn="ctr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LIEU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endParaRPr lang="fr-FR" sz="1000" b="0" i="0" u="none" strike="noStrike">
                        <a:solidFill>
                          <a:schemeClr val="tx1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AVANCEMENT DU PROJET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</a:rPr>
                        <a:t> 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algn="ctr" defTabSz="914400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SITE URBAIN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oui</a:t>
                      </a:r>
                      <a:r>
                        <a:rPr lang="fr-FR" sz="1000" b="1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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non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</a:t>
                      </a:r>
                      <a:r>
                        <a:rPr lang="fr-FR" sz="1000" b="1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 </a:t>
                      </a:r>
                      <a:endParaRPr lang="fr-FR" sz="1000" b="1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</a:tr>
              <a:tr h="190500">
                <a:tc vMerge="1">
                  <a:txBody>
                    <a:bodyPr/>
                    <a:p>
                      <a:pPr algn="l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vert="vert27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12700" algn="ctr">
                      <a:noFill/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RÔLE DANS L’OPÉRATION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 </a:t>
                      </a:r>
                      <a:endParaRPr/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>
                          <a:latin typeface="Open Sans"/>
                          <a:ea typeface="Open Sans"/>
                          <a:cs typeface="Open Sans"/>
                        </a:rPr>
                        <a:t>COÛT TRAVAUX </a:t>
                      </a:r>
                      <a:endParaRPr/>
                    </a:p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>
                          <a:latin typeface="Open Sans"/>
                          <a:ea typeface="Open Sans"/>
                          <a:cs typeface="Open Sans"/>
                        </a:rPr>
                        <a:t>€ HT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</a:rPr>
                        <a:t> </a:t>
                      </a:r>
                      <a:endParaRPr/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gridSpan="2">
                  <a:txBody>
                    <a:bodyPr/>
                    <a:p>
                      <a:pPr marL="0" algn="ctr" defTabSz="914400" rtl="0">
                        <a:defRPr/>
                      </a:pPr>
                      <a:r>
                        <a:rPr lang="fr-FR" sz="1000" b="1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COMPETENCE ARCHI 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1184041985" name="Tableau 3"/>
          <p:cNvGraphicFramePr>
            <a:graphicFrameLocks xmlns:a="http://schemas.openxmlformats.org/drawingml/2006/main" noGrp="1"/>
          </p:cNvGraphicFramePr>
          <p:nvPr/>
        </p:nvGraphicFramePr>
        <p:xfrm rot="0">
          <a:off x="251520" y="5373216"/>
          <a:ext cx="8712968" cy="1231007"/>
        </p:xfrm>
        <a:graphic>
          <a:graphicData uri="http://schemas.openxmlformats.org/drawingml/2006/table">
            <a:tbl>
              <a:tblPr firstRow="0" firstCol="0" lastRow="0" lastCol="0" bandRow="0" bandCol="0"/>
              <a:tblGrid>
                <a:gridCol w="216025"/>
                <a:gridCol w="1141789"/>
                <a:gridCol w="2055002"/>
                <a:gridCol w="1161811"/>
                <a:gridCol w="1673545"/>
                <a:gridCol w="1161810"/>
                <a:gridCol w="1302986"/>
              </a:tblGrid>
              <a:tr h="288032">
                <a:tc rowSpan="4">
                  <a:txBody>
                    <a:bodyPr/>
                    <a:p>
                      <a:pPr algn="ctr">
                        <a:defRPr/>
                      </a:pP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</a:rPr>
                        <a:t>2</a:t>
                      </a:r>
                      <a:endParaRPr/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INTITULE  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DCE6F1"/>
                    </a:solidFill>
                  </a:tcPr>
                </a:tc>
                <a:tc gridSpan="5">
                  <a:txBody>
                    <a:bodyPr/>
                    <a:p>
                      <a:pPr marL="0" marR="0" lvl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fr-FR" sz="1000" b="1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190500">
                <a:tc vMerge="1">
                  <a:txBody>
                    <a:bodyPr/>
                    <a:p>
                      <a:pPr algn="l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 algn="ctr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MAÎTRE D’OUVRAGE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endParaRPr lang="fr-FR" sz="1000" b="0" i="0" u="none" strike="noStrike">
                        <a:solidFill>
                          <a:schemeClr val="tx1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SURFACE</a:t>
                      </a:r>
                      <a:endParaRPr/>
                    </a:p>
                    <a:p>
                      <a:pPr algn="ctr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(m² SU ou SDP)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</a:rPr>
                        <a:t> 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 b="0" i="0" u="none" strike="noStrike" cap="all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Campus universitaire 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oui</a:t>
                      </a:r>
                      <a:r>
                        <a:rPr lang="fr-FR" sz="1000" b="1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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non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</a:t>
                      </a:r>
                      <a:r>
                        <a:rPr lang="fr-FR" sz="1000" b="1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 </a:t>
                      </a:r>
                      <a:endParaRPr lang="fr-FR" sz="1000" b="1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</a:tr>
              <a:tr h="209550">
                <a:tc vMerge="1"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vert="vert27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 algn="ctr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LIEU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endParaRPr lang="fr-FR" sz="1000" b="0" i="0" u="none" strike="noStrike">
                        <a:solidFill>
                          <a:schemeClr val="tx1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AVANCEMENT DU PROJET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</a:rPr>
                        <a:t> 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algn="ctr" defTabSz="914400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SITE URBAIN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oui</a:t>
                      </a:r>
                      <a:r>
                        <a:rPr lang="fr-FR" sz="1000" b="1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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non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</a:t>
                      </a:r>
                      <a:r>
                        <a:rPr lang="fr-FR" sz="1000" b="1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 </a:t>
                      </a:r>
                      <a:endParaRPr lang="fr-FR" sz="1000" b="1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</a:tr>
              <a:tr h="190500">
                <a:tc vMerge="1">
                  <a:txBody>
                    <a:bodyPr/>
                    <a:p>
                      <a:pPr algn="l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vert="vert27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12700" algn="ctr">
                      <a:noFill/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RÔLE DANS L’OPÉRATION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 </a:t>
                      </a:r>
                      <a:endParaRPr/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>
                          <a:latin typeface="Open Sans"/>
                          <a:ea typeface="Open Sans"/>
                          <a:cs typeface="Open Sans"/>
                        </a:rPr>
                        <a:t>COÛT TRAVAUX </a:t>
                      </a:r>
                      <a:endParaRPr/>
                    </a:p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>
                          <a:latin typeface="Open Sans"/>
                          <a:ea typeface="Open Sans"/>
                          <a:cs typeface="Open Sans"/>
                        </a:rPr>
                        <a:t>€ HT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</a:rPr>
                        <a:t> </a:t>
                      </a:r>
                      <a:endParaRPr/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gridSpan="2">
                  <a:txBody>
                    <a:bodyPr/>
                    <a:p>
                      <a:pPr marL="0" algn="ctr" defTabSz="914400" rtl="0">
                        <a:defRPr/>
                      </a:pPr>
                      <a:r>
                        <a:rPr lang="fr-FR" sz="1000" b="1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COMPETENCE ARCHI 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124011051" name="Tableau 3"/>
          <p:cNvGraphicFramePr>
            <a:graphicFrameLocks xmlns:a="http://schemas.openxmlformats.org/drawingml/2006/main" noGrp="1"/>
          </p:cNvGraphicFramePr>
          <p:nvPr/>
        </p:nvGraphicFramePr>
        <p:xfrm rot="0">
          <a:off x="251520" y="5373216"/>
          <a:ext cx="8712968" cy="1231007"/>
        </p:xfrm>
        <a:graphic>
          <a:graphicData uri="http://schemas.openxmlformats.org/drawingml/2006/table">
            <a:tbl>
              <a:tblPr firstRow="0" firstCol="0" lastRow="0" lastCol="0" bandRow="0" bandCol="0"/>
              <a:tblGrid>
                <a:gridCol w="216025"/>
                <a:gridCol w="1141789"/>
                <a:gridCol w="2055002"/>
                <a:gridCol w="1161811"/>
                <a:gridCol w="1673545"/>
                <a:gridCol w="1161810"/>
                <a:gridCol w="1302986"/>
              </a:tblGrid>
              <a:tr h="288032">
                <a:tc rowSpan="4">
                  <a:txBody>
                    <a:bodyPr/>
                    <a:p>
                      <a:pPr algn="ctr">
                        <a:defRPr/>
                      </a:pP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</a:rPr>
                        <a:t>3</a:t>
                      </a:r>
                      <a:endParaRPr/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INTITULE  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DCE6F1"/>
                    </a:solidFill>
                  </a:tcPr>
                </a:tc>
                <a:tc gridSpan="5">
                  <a:txBody>
                    <a:bodyPr/>
                    <a:p>
                      <a:pPr marL="0" marR="0" lvl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fr-FR" sz="1000" b="1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190500">
                <a:tc vMerge="1">
                  <a:txBody>
                    <a:bodyPr/>
                    <a:p>
                      <a:pPr algn="l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 algn="ctr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MAÎTRE D’OUVRAGE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endParaRPr lang="fr-FR" sz="1000" b="0" i="0" u="none" strike="noStrike">
                        <a:solidFill>
                          <a:schemeClr val="tx1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SURFACE</a:t>
                      </a:r>
                      <a:endParaRPr/>
                    </a:p>
                    <a:p>
                      <a:pPr algn="ctr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(m² SU ou SDP)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</a:rPr>
                        <a:t> 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 b="0" i="0" u="none" strike="noStrike" cap="all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Campus universitaire 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oui</a:t>
                      </a:r>
                      <a:r>
                        <a:rPr lang="fr-FR" sz="1000" b="1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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non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</a:t>
                      </a:r>
                      <a:r>
                        <a:rPr lang="fr-FR" sz="1000" b="1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 </a:t>
                      </a:r>
                      <a:endParaRPr lang="fr-FR" sz="1000" b="1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</a:tr>
              <a:tr h="209550">
                <a:tc vMerge="1"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vert="vert27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 algn="ctr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LIEU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endParaRPr lang="fr-FR" sz="1000" b="0" i="0" u="none" strike="noStrike">
                        <a:solidFill>
                          <a:schemeClr val="tx1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AVANCEMENT DU PROJET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</a:rPr>
                        <a:t> 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algn="ctr" defTabSz="914400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SITE URBAIN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oui</a:t>
                      </a:r>
                      <a:r>
                        <a:rPr lang="fr-FR" sz="1000" b="1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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non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</a:t>
                      </a:r>
                      <a:r>
                        <a:rPr lang="fr-FR" sz="1000" b="1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 </a:t>
                      </a:r>
                      <a:endParaRPr lang="fr-FR" sz="1000" b="1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</a:tr>
              <a:tr h="190500">
                <a:tc vMerge="1">
                  <a:txBody>
                    <a:bodyPr/>
                    <a:p>
                      <a:pPr algn="l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vert="vert27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12700" algn="ctr">
                      <a:noFill/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RÔLE DANS L’OPÉRATION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 </a:t>
                      </a:r>
                      <a:endParaRPr/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>
                          <a:latin typeface="Open Sans"/>
                          <a:ea typeface="Open Sans"/>
                          <a:cs typeface="Open Sans"/>
                        </a:rPr>
                        <a:t>COÛT TRAVAUX </a:t>
                      </a:r>
                      <a:endParaRPr/>
                    </a:p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>
                          <a:latin typeface="Open Sans"/>
                          <a:ea typeface="Open Sans"/>
                          <a:cs typeface="Open Sans"/>
                        </a:rPr>
                        <a:t>€ HT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</a:rPr>
                        <a:t> </a:t>
                      </a:r>
                      <a:endParaRPr/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gridSpan="2">
                  <a:txBody>
                    <a:bodyPr/>
                    <a:p>
                      <a:pPr marL="0" marR="0" lvl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 b="1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COMPETENCE ARCHI 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1168253172" name="Tableau 3"/>
          <p:cNvGraphicFramePr>
            <a:graphicFrameLocks xmlns:a="http://schemas.openxmlformats.org/drawingml/2006/main" noGrp="1"/>
          </p:cNvGraphicFramePr>
          <p:nvPr/>
        </p:nvGraphicFramePr>
        <p:xfrm rot="0">
          <a:off x="251520" y="5373216"/>
          <a:ext cx="8712968" cy="1231007"/>
        </p:xfrm>
        <a:graphic>
          <a:graphicData uri="http://schemas.openxmlformats.org/drawingml/2006/table">
            <a:tbl>
              <a:tblPr firstRow="0" firstCol="0" lastRow="0" lastCol="0" bandRow="0" bandCol="0"/>
              <a:tblGrid>
                <a:gridCol w="216025"/>
                <a:gridCol w="1141789"/>
                <a:gridCol w="2055002"/>
                <a:gridCol w="1161811"/>
                <a:gridCol w="1673545"/>
                <a:gridCol w="1161810"/>
                <a:gridCol w="1302986"/>
              </a:tblGrid>
              <a:tr h="288032">
                <a:tc rowSpan="4">
                  <a:txBody>
                    <a:bodyPr/>
                    <a:p>
                      <a:pPr algn="ctr">
                        <a:defRPr/>
                      </a:pP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</a:rPr>
                        <a:t>4</a:t>
                      </a:r>
                      <a:endParaRPr/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INTITULE  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DCE6F1"/>
                    </a:solidFill>
                  </a:tcPr>
                </a:tc>
                <a:tc gridSpan="5">
                  <a:txBody>
                    <a:bodyPr/>
                    <a:p>
                      <a:pPr marL="0" marR="0" lvl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fr-FR" sz="1000" b="1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190500">
                <a:tc vMerge="1">
                  <a:txBody>
                    <a:bodyPr/>
                    <a:p>
                      <a:pPr algn="l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 algn="ctr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MAÎTRE D’OUVRAGE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endParaRPr lang="fr-FR" sz="1000" b="0" i="0" u="none" strike="noStrike">
                        <a:solidFill>
                          <a:schemeClr val="tx1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SURFACE</a:t>
                      </a:r>
                      <a:endParaRPr/>
                    </a:p>
                    <a:p>
                      <a:pPr algn="ctr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(m² SU ou SDP)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</a:rPr>
                        <a:t> 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 b="0" i="0" u="none" strike="noStrike" cap="all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Campus universitaire 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oui</a:t>
                      </a:r>
                      <a:r>
                        <a:rPr lang="fr-FR" sz="1000" b="1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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non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</a:t>
                      </a:r>
                      <a:r>
                        <a:rPr lang="fr-FR" sz="1000" b="1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 </a:t>
                      </a:r>
                      <a:endParaRPr lang="fr-FR" sz="1000" b="1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</a:tr>
              <a:tr h="209550">
                <a:tc vMerge="1"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vert="vert27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 algn="ctr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LIEU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endParaRPr lang="fr-FR" sz="1000" b="0" i="0" u="none" strike="noStrike">
                        <a:solidFill>
                          <a:schemeClr val="tx1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AVANCEMENT DU PROJET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</a:rPr>
                        <a:t> 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algn="ctr" defTabSz="914400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SITE URBAIN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oui</a:t>
                      </a:r>
                      <a:r>
                        <a:rPr lang="fr-FR" sz="1000" b="1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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non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</a:t>
                      </a:r>
                      <a:r>
                        <a:rPr lang="fr-FR" sz="1000" b="1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 </a:t>
                      </a:r>
                      <a:endParaRPr lang="fr-FR" sz="1000" b="1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</a:tr>
              <a:tr h="190500">
                <a:tc vMerge="1">
                  <a:txBody>
                    <a:bodyPr/>
                    <a:p>
                      <a:pPr algn="l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vert="vert27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12700" algn="ctr">
                      <a:noFill/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RÔLE DANS L’OPÉRATION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 </a:t>
                      </a:r>
                      <a:endParaRPr/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>
                          <a:latin typeface="Open Sans"/>
                          <a:ea typeface="Open Sans"/>
                          <a:cs typeface="Open Sans"/>
                        </a:rPr>
                        <a:t>COÛT TRAVAUX </a:t>
                      </a:r>
                      <a:endParaRPr/>
                    </a:p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>
                          <a:latin typeface="Open Sans"/>
                          <a:ea typeface="Open Sans"/>
                          <a:cs typeface="Open Sans"/>
                        </a:rPr>
                        <a:t>€ HT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</a:rPr>
                        <a:t> </a:t>
                      </a:r>
                      <a:endParaRPr/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gridSpan="2">
                  <a:txBody>
                    <a:bodyPr/>
                    <a:p>
                      <a:pPr marL="0" algn="ctr" defTabSz="914400" rtl="0">
                        <a:defRPr/>
                      </a:pPr>
                      <a:r>
                        <a:rPr lang="fr-FR" sz="1000" b="1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COMPETENCE ARCHI 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211306918" name="Tableau 3"/>
          <p:cNvGraphicFramePr>
            <a:graphicFrameLocks xmlns:a="http://schemas.openxmlformats.org/drawingml/2006/main" noGrp="1"/>
          </p:cNvGraphicFramePr>
          <p:nvPr/>
        </p:nvGraphicFramePr>
        <p:xfrm rot="0">
          <a:off x="251520" y="5373216"/>
          <a:ext cx="8712968" cy="1231007"/>
        </p:xfrm>
        <a:graphic>
          <a:graphicData uri="http://schemas.openxmlformats.org/drawingml/2006/table">
            <a:tbl>
              <a:tblPr firstRow="0" firstCol="0" lastRow="0" lastCol="0" bandRow="0" bandCol="0"/>
              <a:tblGrid>
                <a:gridCol w="216025"/>
                <a:gridCol w="1141789"/>
                <a:gridCol w="2055002"/>
                <a:gridCol w="1161811"/>
                <a:gridCol w="1673545"/>
                <a:gridCol w="1161810"/>
                <a:gridCol w="1302986"/>
              </a:tblGrid>
              <a:tr h="288032">
                <a:tc rowSpan="4">
                  <a:txBody>
                    <a:bodyPr/>
                    <a:p>
                      <a:pPr algn="ctr">
                        <a:defRPr/>
                      </a:pP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</a:rPr>
                        <a:t>5</a:t>
                      </a:r>
                      <a:endParaRPr/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INTITULE  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DCE6F1"/>
                    </a:solidFill>
                  </a:tcPr>
                </a:tc>
                <a:tc gridSpan="5">
                  <a:txBody>
                    <a:bodyPr/>
                    <a:p>
                      <a:pPr marL="0" marR="0" lvl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fr-FR" sz="1000" b="1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190500">
                <a:tc vMerge="1">
                  <a:txBody>
                    <a:bodyPr/>
                    <a:p>
                      <a:pPr algn="l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 algn="ctr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MAÎTRE D’OUVRAGE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endParaRPr lang="fr-FR" sz="1000" b="0" i="0" u="none" strike="noStrike">
                        <a:solidFill>
                          <a:schemeClr val="tx1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SURFACE</a:t>
                      </a:r>
                      <a:endParaRPr/>
                    </a:p>
                    <a:p>
                      <a:pPr algn="ctr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(m² SU ou SDP)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</a:rPr>
                        <a:t> 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 b="0" i="0" u="none" strike="noStrike" cap="all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Campus universitaire 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oui</a:t>
                      </a:r>
                      <a:r>
                        <a:rPr lang="fr-FR" sz="1000" b="1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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non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</a:t>
                      </a:r>
                      <a:r>
                        <a:rPr lang="fr-FR" sz="1000" b="1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 </a:t>
                      </a:r>
                      <a:endParaRPr lang="fr-FR" sz="1000" b="1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</a:tr>
              <a:tr h="209550">
                <a:tc vMerge="1"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vert="vert27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 algn="ctr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LIEU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endParaRPr lang="fr-FR" sz="1000" b="0" i="0" u="none" strike="noStrike">
                        <a:solidFill>
                          <a:schemeClr val="tx1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AVANCEMENT DU PROJET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</a:rPr>
                        <a:t> 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algn="ctr" defTabSz="914400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SITE URBAIN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oui</a:t>
                      </a:r>
                      <a:r>
                        <a:rPr lang="fr-FR" sz="1000" b="1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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non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</a:t>
                      </a:r>
                      <a:r>
                        <a:rPr lang="fr-FR" sz="1000" b="1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 </a:t>
                      </a:r>
                      <a:endParaRPr lang="fr-FR" sz="1000" b="1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</a:tr>
              <a:tr h="190500">
                <a:tc vMerge="1">
                  <a:txBody>
                    <a:bodyPr/>
                    <a:p>
                      <a:pPr algn="l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vert="vert27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12700" algn="ctr">
                      <a:noFill/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RÔLE DANS L’OPÉRATION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 </a:t>
                      </a:r>
                      <a:endParaRPr/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>
                          <a:latin typeface="Open Sans"/>
                          <a:ea typeface="Open Sans"/>
                          <a:cs typeface="Open Sans"/>
                        </a:rPr>
                        <a:t>COÛT TRAVAUX </a:t>
                      </a:r>
                      <a:endParaRPr/>
                    </a:p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>
                          <a:latin typeface="Open Sans"/>
                          <a:ea typeface="Open Sans"/>
                          <a:cs typeface="Open Sans"/>
                        </a:rPr>
                        <a:t>€ HT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</a:rPr>
                        <a:t> </a:t>
                      </a:r>
                      <a:endParaRPr/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gridSpan="2">
                  <a:txBody>
                    <a:bodyPr/>
                    <a:p>
                      <a:pPr marL="0" marR="0" lvl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 b="1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COMPETENCE ARCHI 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233982690" name="Tableau 3"/>
          <p:cNvGraphicFramePr>
            <a:graphicFrameLocks xmlns:a="http://schemas.openxmlformats.org/drawingml/2006/main" noGrp="1"/>
          </p:cNvGraphicFramePr>
          <p:nvPr/>
        </p:nvGraphicFramePr>
        <p:xfrm rot="0">
          <a:off x="251520" y="5373216"/>
          <a:ext cx="8712968" cy="1231007"/>
        </p:xfrm>
        <a:graphic>
          <a:graphicData uri="http://schemas.openxmlformats.org/drawingml/2006/table">
            <a:tbl>
              <a:tblPr firstRow="0" firstCol="0" lastRow="0" lastCol="0" bandRow="0" bandCol="0"/>
              <a:tblGrid>
                <a:gridCol w="216025"/>
                <a:gridCol w="1141789"/>
                <a:gridCol w="2055002"/>
                <a:gridCol w="1161811"/>
                <a:gridCol w="1673545"/>
                <a:gridCol w="1161810"/>
                <a:gridCol w="1302986"/>
              </a:tblGrid>
              <a:tr h="288032">
                <a:tc rowSpan="4">
                  <a:txBody>
                    <a:bodyPr/>
                    <a:p>
                      <a:pPr algn="ctr">
                        <a:defRPr/>
                      </a:pP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</a:rPr>
                        <a:t>6</a:t>
                      </a:r>
                      <a:endParaRPr/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INTITULE  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DCE6F1"/>
                    </a:solidFill>
                  </a:tcPr>
                </a:tc>
                <a:tc gridSpan="5">
                  <a:txBody>
                    <a:bodyPr/>
                    <a:p>
                      <a:pPr marL="0" marR="0" lvl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fr-FR" sz="1000" b="1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190500">
                <a:tc vMerge="1">
                  <a:txBody>
                    <a:bodyPr/>
                    <a:p>
                      <a:pPr algn="l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 algn="ctr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MAÎTRE D’OUVRAGE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endParaRPr lang="fr-FR" sz="1000" b="0" i="0" u="none" strike="noStrike">
                        <a:solidFill>
                          <a:schemeClr val="tx1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SURFACE</a:t>
                      </a:r>
                      <a:endParaRPr/>
                    </a:p>
                    <a:p>
                      <a:pPr algn="ctr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(m² SU ou SDP)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</a:rPr>
                        <a:t> 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 b="0" i="0" u="none" strike="noStrike" cap="all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Campus universitaire 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oui</a:t>
                      </a:r>
                      <a:r>
                        <a:rPr lang="fr-FR" sz="1000" b="1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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non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</a:t>
                      </a:r>
                      <a:r>
                        <a:rPr lang="fr-FR" sz="1000" b="1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 </a:t>
                      </a:r>
                      <a:endParaRPr lang="fr-FR" sz="1000" b="1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</a:tr>
              <a:tr h="209550">
                <a:tc vMerge="1"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vert="vert27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 algn="ctr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LIEU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endParaRPr lang="fr-FR" sz="1000" b="0" i="0" u="none" strike="noStrike">
                        <a:solidFill>
                          <a:schemeClr val="tx1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AVANCEMENT DU PROJET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</a:rPr>
                        <a:t> 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algn="ctr" defTabSz="914400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SITE URBAIN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oui</a:t>
                      </a:r>
                      <a:r>
                        <a:rPr lang="fr-FR" sz="1000" b="1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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non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</a:t>
                      </a:r>
                      <a:r>
                        <a:rPr lang="fr-FR" sz="1000" b="1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 </a:t>
                      </a:r>
                      <a:endParaRPr lang="fr-FR" sz="1000" b="1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</a:tr>
              <a:tr h="190500">
                <a:tc vMerge="1">
                  <a:txBody>
                    <a:bodyPr/>
                    <a:p>
                      <a:pPr algn="l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vert="vert27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12700" algn="ctr">
                      <a:noFill/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RÔLE DANS L’OPÉRATION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 </a:t>
                      </a:r>
                      <a:endParaRPr/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>
                          <a:latin typeface="Open Sans"/>
                          <a:ea typeface="Open Sans"/>
                          <a:cs typeface="Open Sans"/>
                        </a:rPr>
                        <a:t>COÛT TRAVAUX </a:t>
                      </a:r>
                      <a:endParaRPr/>
                    </a:p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>
                          <a:latin typeface="Open Sans"/>
                          <a:ea typeface="Open Sans"/>
                          <a:cs typeface="Open Sans"/>
                        </a:rPr>
                        <a:t>€ HT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</a:rPr>
                        <a:t> </a:t>
                      </a:r>
                      <a:endParaRPr/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gridSpan="2">
                  <a:txBody>
                    <a:bodyPr/>
                    <a:p>
                      <a:pPr marL="0" marR="0" lvl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 b="1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COMPETENCE ARCHI PATRIMOINE 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971884336" name="Tableau 3"/>
          <p:cNvGraphicFramePr>
            <a:graphicFrameLocks xmlns:a="http://schemas.openxmlformats.org/drawingml/2006/main" noGrp="1"/>
          </p:cNvGraphicFramePr>
          <p:nvPr/>
        </p:nvGraphicFramePr>
        <p:xfrm rot="0">
          <a:off x="251520" y="5373216"/>
          <a:ext cx="8712968" cy="1231007"/>
        </p:xfrm>
        <a:graphic>
          <a:graphicData uri="http://schemas.openxmlformats.org/drawingml/2006/table">
            <a:tbl>
              <a:tblPr firstRow="0" firstCol="0" lastRow="0" lastCol="0" bandRow="0" bandCol="0"/>
              <a:tblGrid>
                <a:gridCol w="216025"/>
                <a:gridCol w="1141789"/>
                <a:gridCol w="2055002"/>
                <a:gridCol w="1161811"/>
                <a:gridCol w="1673545"/>
                <a:gridCol w="1161810"/>
                <a:gridCol w="1302986"/>
              </a:tblGrid>
              <a:tr h="288032">
                <a:tc rowSpan="4">
                  <a:txBody>
                    <a:bodyPr/>
                    <a:p>
                      <a:pPr algn="ctr">
                        <a:defRPr/>
                      </a:pP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</a:rPr>
                        <a:t>7</a:t>
                      </a:r>
                      <a:endParaRPr/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INTITULE  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DCE6F1"/>
                    </a:solidFill>
                  </a:tcPr>
                </a:tc>
                <a:tc gridSpan="5">
                  <a:txBody>
                    <a:bodyPr/>
                    <a:p>
                      <a:pPr marL="0" marR="0" lvl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fr-FR" sz="1000" b="1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190500">
                <a:tc vMerge="1">
                  <a:txBody>
                    <a:bodyPr/>
                    <a:p>
                      <a:pPr algn="l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 algn="ctr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MAÎTRE D’OUVRAGE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endParaRPr lang="fr-FR" sz="1000" b="0" i="0" u="none" strike="noStrike">
                        <a:solidFill>
                          <a:schemeClr val="tx1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SURFACE</a:t>
                      </a:r>
                      <a:endParaRPr/>
                    </a:p>
                    <a:p>
                      <a:pPr algn="ctr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(m² SU ou SDP)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</a:rPr>
                        <a:t> 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 b="0" i="0" u="none" strike="noStrike" cap="all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Campus universitaire 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oui</a:t>
                      </a:r>
                      <a:r>
                        <a:rPr lang="fr-FR" sz="1000" b="1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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non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</a:t>
                      </a:r>
                      <a:r>
                        <a:rPr lang="fr-FR" sz="1000" b="1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 </a:t>
                      </a:r>
                      <a:endParaRPr lang="fr-FR" sz="1000" b="1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</a:tr>
              <a:tr h="209550">
                <a:tc vMerge="1">
                  <a:txBody>
                    <a:bodyPr/>
                    <a:p>
                      <a:pPr algn="ctr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vert="vert27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p>
                      <a:pPr algn="ctr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LIEU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endParaRPr lang="fr-FR" sz="1000" b="0" i="0" u="none" strike="noStrike">
                        <a:solidFill>
                          <a:schemeClr val="tx1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AVANCEMENT DU PROJET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</a:rPr>
                        <a:t> 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algn="ctr" defTabSz="914400" rtl="0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SITE URBAIN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oui</a:t>
                      </a:r>
                      <a:r>
                        <a:rPr lang="fr-FR" sz="1000" b="1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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non </a:t>
                      </a:r>
                      <a:r>
                        <a:rPr lang="fr-FR" sz="1000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</a:t>
                      </a:r>
                      <a:r>
                        <a:rPr lang="fr-FR" sz="1000" b="1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 </a:t>
                      </a:r>
                      <a:endParaRPr lang="fr-FR" sz="1000" b="1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</a:tr>
              <a:tr h="190500">
                <a:tc vMerge="1">
                  <a:txBody>
                    <a:bodyPr/>
                    <a:p>
                      <a:pPr algn="l">
                        <a:defRPr/>
                      </a:pPr>
                      <a:endParaRPr lang="fr-FR" sz="1100" b="0" i="0" u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</a:endParaRPr>
                    </a:p>
                  </a:txBody>
                  <a:tcPr marL="9525" marR="9525" marT="9525" marB="0" vert="vert27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12700" algn="ctr">
                      <a:noFill/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RÔLE DANS L’OPÉRATION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000" b="0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 </a:t>
                      </a:r>
                      <a:endParaRPr/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>
                          <a:latin typeface="Open Sans"/>
                          <a:ea typeface="Open Sans"/>
                          <a:cs typeface="Open Sans"/>
                        </a:rPr>
                        <a:t>COÛT TRAVAUX </a:t>
                      </a:r>
                      <a:endParaRPr/>
                    </a:p>
                    <a:p>
                      <a:pPr marL="0" marR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>
                          <a:latin typeface="Open Sans"/>
                          <a:ea typeface="Open Sans"/>
                          <a:cs typeface="Open Sans"/>
                        </a:rPr>
                        <a:t>€ HT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</a:rPr>
                        <a:t> </a:t>
                      </a:r>
                      <a:endParaRPr/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gridSpan="2">
                  <a:txBody>
                    <a:bodyPr/>
                    <a:p>
                      <a:pPr marL="0" marR="0" lvl="0" indent="0" algn="ctr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1000" b="1" i="0" u="none" strike="noStrike">
                          <a:solidFill>
                            <a:schemeClr val="tx1"/>
                          </a:solidFill>
                          <a:latin typeface="Open Sans"/>
                          <a:ea typeface="Open Sans"/>
                          <a:cs typeface="Open Sans"/>
                        </a:rPr>
                        <a:t>COMPETENCE ARCHI PATRIMOINE 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Arial"/>
        <a:cs typeface="Arial"/>
      </a:majorFont>
      <a:minorFont>
        <a:latin typeface="Times New Roman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ONLYOFFICE/9.2.1.43</Application>
  <PresentationFormat>On-screen Show (4:3)</PresentationFormat>
  <Paragraphs>0</Paragraphs>
  <Slides>8</Slides>
  <Notes>8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0</LinksUpToDate>
  <SharedDoc>0</SharedDoc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2</cp:revision>
  <dcterms:created xsi:type="dcterms:W3CDTF">2014-11-07T18:09:44Z</dcterms:created>
  <dcterms:modified xsi:type="dcterms:W3CDTF">2026-02-13T14:19:01Z</dcterms:modified>
</cp:coreProperties>
</file>